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5" r:id="rId3"/>
    <p:sldId id="297" r:id="rId4"/>
    <p:sldId id="277" r:id="rId5"/>
    <p:sldId id="279" r:id="rId6"/>
    <p:sldId id="296" r:id="rId7"/>
    <p:sldId id="281" r:id="rId8"/>
    <p:sldId id="280" r:id="rId9"/>
    <p:sldId id="282" r:id="rId10"/>
    <p:sldId id="283" r:id="rId11"/>
    <p:sldId id="289" r:id="rId12"/>
    <p:sldId id="285" r:id="rId13"/>
    <p:sldId id="291" r:id="rId14"/>
    <p:sldId id="292" r:id="rId15"/>
    <p:sldId id="293" r:id="rId16"/>
    <p:sldId id="298" r:id="rId17"/>
    <p:sldId id="287" r:id="rId18"/>
    <p:sldId id="294" r:id="rId19"/>
    <p:sldId id="290" r:id="rId20"/>
    <p:sldId id="299" r:id="rId21"/>
    <p:sldId id="288" r:id="rId22"/>
    <p:sldId id="26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08" autoAdjust="0"/>
    <p:restoredTop sz="79171" autoAdjust="0"/>
  </p:normalViewPr>
  <p:slideViewPr>
    <p:cSldViewPr>
      <p:cViewPr varScale="1">
        <p:scale>
          <a:sx n="105" d="100"/>
          <a:sy n="105" d="100"/>
        </p:scale>
        <p:origin x="201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651C7-A3AE-436E-AB80-C6EE594E60C8}" type="datetimeFigureOut">
              <a:rPr lang="en-US" smtClean="0"/>
              <a:t>11/25/2014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2C24B-2006-4313-B3DE-5EBE1D41F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1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74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-Entire uploading process can done through a user interface, or via the API allowing developers to batch entire directories into the upload </a:t>
            </a:r>
            <a:r>
              <a:rPr lang="en-US" dirty="0" err="1" smtClean="0"/>
              <a:t>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70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-User can search or browse for a variable</a:t>
            </a:r>
          </a:p>
          <a:p>
            <a:r>
              <a:rPr lang="en-US" dirty="0" smtClean="0"/>
              <a:t>-CED2AR supports inserting basic HTML and ASCII Math </a:t>
            </a:r>
          </a:p>
          <a:p>
            <a:r>
              <a:rPr lang="en-US" dirty="0" smtClean="0"/>
              <a:t>--ASCII</a:t>
            </a:r>
            <a:r>
              <a:rPr lang="en-US" baseline="0" dirty="0" smtClean="0"/>
              <a:t> math is similar to LATEX, and allows for displaying mathematical equations without modifying the </a:t>
            </a:r>
            <a:r>
              <a:rPr lang="en-US" baseline="0" dirty="0" err="1" smtClean="0"/>
              <a:t>ddi</a:t>
            </a:r>
            <a:r>
              <a:rPr lang="en-US" baseline="0" dirty="0" smtClean="0"/>
              <a:t> schema</a:t>
            </a:r>
          </a:p>
          <a:p>
            <a:r>
              <a:rPr lang="en-US" baseline="0" dirty="0" smtClean="0"/>
              <a:t>--Readable in plain text, but enhanced through ced2ar’s rendering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5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-Configuration of CED2AR driven by schema which defines some the inline help. </a:t>
            </a:r>
          </a:p>
          <a:p>
            <a:r>
              <a:rPr lang="en-US" dirty="0" smtClean="0"/>
              <a:t>-Explanation of DDI fields is directly pulled from XSD 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494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-Can edit one variable at a time</a:t>
            </a:r>
          </a:p>
          <a:p>
            <a:r>
              <a:rPr lang="en-US" dirty="0" smtClean="0"/>
              <a:t>-Can specify access levels at sub variable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85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-Or multiple variables at once</a:t>
            </a:r>
          </a:p>
          <a:p>
            <a:r>
              <a:rPr lang="en-US" dirty="0" smtClean="0"/>
              <a:t>-By default, access levels are not defined when codebooks are added to CED2AR so users are forced to review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028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a distributed version control system </a:t>
            </a:r>
          </a:p>
          <a:p>
            <a:r>
              <a:rPr lang="en-US" dirty="0" smtClean="0"/>
              <a:t>--Distributed meaning there is no central repository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Git</a:t>
            </a:r>
            <a:r>
              <a:rPr lang="en-US" dirty="0" smtClean="0"/>
              <a:t> is scheduled to run in the background, regardless of the users’ actions</a:t>
            </a:r>
          </a:p>
          <a:p>
            <a:r>
              <a:rPr lang="en-US" dirty="0" smtClean="0"/>
              <a:t>-Changes</a:t>
            </a:r>
            <a:r>
              <a:rPr lang="en-US" baseline="0" dirty="0" smtClean="0"/>
              <a:t> are documented within DDI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41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-Changed synchronized with cloud based repository called </a:t>
            </a:r>
            <a:r>
              <a:rPr lang="en-US" dirty="0" err="1" smtClean="0"/>
              <a:t>BitBucket</a:t>
            </a:r>
            <a:endParaRPr lang="en-US" dirty="0" smtClean="0"/>
          </a:p>
          <a:p>
            <a:r>
              <a:rPr lang="en-US" dirty="0" smtClean="0"/>
              <a:t>-Changes are available to view or download online </a:t>
            </a:r>
          </a:p>
          <a:p>
            <a:r>
              <a:rPr lang="en-US" dirty="0" smtClean="0"/>
              <a:t>-Each commit is a compilation of changes</a:t>
            </a:r>
          </a:p>
          <a:p>
            <a:r>
              <a:rPr lang="en-US" dirty="0" smtClean="0"/>
              <a:t>--Within the commit message, user’s edits are </a:t>
            </a:r>
            <a:r>
              <a:rPr lang="en-US" dirty="0" err="1" smtClean="0"/>
              <a:t>referenceable</a:t>
            </a:r>
            <a:r>
              <a:rPr lang="en-US" dirty="0" smtClean="0"/>
              <a:t> by unique elements in DDI and their email address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0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-We keep track of commits made from a specific instance locally in CED2AR-</a:t>
            </a:r>
          </a:p>
          <a:p>
            <a:r>
              <a:rPr lang="en-US" dirty="0" smtClean="0"/>
              <a:t>defined variable or codebook level</a:t>
            </a:r>
          </a:p>
          <a:p>
            <a:r>
              <a:rPr lang="en-US" dirty="0" smtClean="0"/>
              <a:t>-commits are </a:t>
            </a:r>
            <a:r>
              <a:rPr lang="en-US" dirty="0" err="1" smtClean="0"/>
              <a:t>id’d</a:t>
            </a:r>
            <a:r>
              <a:rPr lang="en-US" dirty="0" smtClean="0"/>
              <a:t> by a unique</a:t>
            </a:r>
            <a:r>
              <a:rPr lang="en-US" baseline="0" dirty="0" smtClean="0"/>
              <a:t> 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755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Remote repository could be cloud based, local, or even offline</a:t>
            </a:r>
          </a:p>
          <a:p>
            <a:r>
              <a:rPr lang="en-US" dirty="0" smtClean="0"/>
              <a:t>User has</a:t>
            </a:r>
            <a:r>
              <a:rPr lang="en-US" baseline="0" dirty="0" smtClean="0"/>
              <a:t> the possibility to disable remote pushes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4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-Users can</a:t>
            </a:r>
            <a:r>
              <a:rPr lang="en-US" baseline="0" dirty="0" smtClean="0"/>
              <a:t> from multiple CED2AR instances can all interact with the same repo</a:t>
            </a:r>
          </a:p>
          <a:p>
            <a:r>
              <a:rPr lang="en-US" baseline="0" dirty="0" smtClean="0"/>
              <a:t>-Users can use the version control software to take work offline</a:t>
            </a:r>
          </a:p>
          <a:p>
            <a:r>
              <a:rPr lang="en-US" baseline="0" dirty="0" smtClean="0"/>
              <a:t>-Multiple users can be working on the same codebook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4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-Grant info</a:t>
            </a:r>
          </a:p>
          <a:p>
            <a:r>
              <a:rPr lang="en-US" dirty="0" smtClean="0"/>
              <a:t>--Five year NSF grant</a:t>
            </a:r>
          </a:p>
          <a:p>
            <a:r>
              <a:rPr lang="en-US" dirty="0" smtClean="0"/>
              <a:t>-Driven entirely by DDI XML with a non relational database called </a:t>
            </a:r>
            <a:r>
              <a:rPr lang="en-US" dirty="0" err="1" smtClean="0"/>
              <a:t>BaseX</a:t>
            </a:r>
            <a:endParaRPr lang="en-US" dirty="0" smtClean="0"/>
          </a:p>
          <a:p>
            <a:r>
              <a:rPr lang="en-US" dirty="0" smtClean="0"/>
              <a:t>--What we import and export is what CED2AR runs off of</a:t>
            </a:r>
          </a:p>
          <a:p>
            <a:r>
              <a:rPr lang="en-US" dirty="0" smtClean="0"/>
              <a:t>-Designed for our custom DDI</a:t>
            </a:r>
            <a:r>
              <a:rPr lang="en-US" baseline="0" dirty="0" smtClean="0"/>
              <a:t> schema that facilities the release of confidential datasets and their metadata</a:t>
            </a:r>
            <a:endParaRPr lang="en-US" dirty="0" smtClean="0"/>
          </a:p>
          <a:p>
            <a:r>
              <a:rPr lang="en-US" dirty="0" smtClean="0"/>
              <a:t>-Allows users to search and browse across DDI-C files with a focus on variables</a:t>
            </a:r>
          </a:p>
          <a:p>
            <a:r>
              <a:rPr lang="en-US" dirty="0" smtClean="0"/>
              <a:t>-Provides a </a:t>
            </a:r>
            <a:r>
              <a:rPr lang="en-US" dirty="0" err="1" smtClean="0"/>
              <a:t>RESTful</a:t>
            </a:r>
            <a:r>
              <a:rPr lang="en-US" dirty="0" smtClean="0"/>
              <a:t> API for developers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91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-Next step is open this to the public</a:t>
            </a:r>
          </a:p>
          <a:p>
            <a:r>
              <a:rPr lang="en-US" dirty="0" smtClean="0"/>
              <a:t>--With that comes new challenges such as moderation, registration, and…</a:t>
            </a:r>
          </a:p>
          <a:p>
            <a:r>
              <a:rPr lang="en-US" dirty="0" smtClean="0"/>
              <a:t>--Still waiting on licensing to release source code</a:t>
            </a:r>
          </a:p>
          <a:p>
            <a:r>
              <a:rPr lang="en-US" dirty="0" smtClean="0"/>
              <a:t>-Enhancements to DDI editor, a richer UI to create a codebook from scratch.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666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6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-CED2AR </a:t>
            </a:r>
            <a:r>
              <a:rPr lang="en-US" dirty="0" smtClean="0"/>
              <a:t>design for those not familiar with metadata standards,</a:t>
            </a:r>
            <a:r>
              <a:rPr lang="en-US" baseline="0" dirty="0" smtClean="0"/>
              <a:t> not metadata experts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dirty="0" smtClean="0"/>
              <a:t>No support for simple edits to DDI</a:t>
            </a:r>
          </a:p>
          <a:p>
            <a:r>
              <a:rPr lang="en-US" dirty="0" smtClean="0"/>
              <a:t>--Need to download </a:t>
            </a:r>
            <a:r>
              <a:rPr lang="en-US" dirty="0" err="1" smtClean="0"/>
              <a:t>ddi</a:t>
            </a:r>
            <a:r>
              <a:rPr lang="en-US" dirty="0" smtClean="0"/>
              <a:t> and </a:t>
            </a:r>
            <a:r>
              <a:rPr lang="en-US" dirty="0" err="1" smtClean="0"/>
              <a:t>reupload</a:t>
            </a:r>
            <a:r>
              <a:rPr lang="en-US" dirty="0" smtClean="0"/>
              <a:t> to change minor parts</a:t>
            </a:r>
          </a:p>
          <a:p>
            <a:r>
              <a:rPr lang="en-US" dirty="0" smtClean="0"/>
              <a:t>-Researchers not comfortable editing XML, frequently confused by schema</a:t>
            </a:r>
          </a:p>
          <a:p>
            <a:r>
              <a:rPr lang="en-US" dirty="0" smtClean="0"/>
              <a:t>--Already difficult to encourage researchers to produce metadata</a:t>
            </a:r>
          </a:p>
          <a:p>
            <a:r>
              <a:rPr lang="en-US" dirty="0" smtClean="0"/>
              <a:t>-Too much manual intervention and required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-Create a solution which works inside existing web application</a:t>
            </a:r>
          </a:p>
          <a:p>
            <a:r>
              <a:rPr lang="en-US" dirty="0" smtClean="0"/>
              <a:t>--Kept things accessible by maintaining zero install</a:t>
            </a:r>
            <a:r>
              <a:rPr lang="en-US" baseline="0" dirty="0" smtClean="0"/>
              <a:t> or fast setup</a:t>
            </a:r>
          </a:p>
          <a:p>
            <a:r>
              <a:rPr lang="en-US" baseline="0" dirty="0" smtClean="0"/>
              <a:t>---under </a:t>
            </a:r>
            <a:r>
              <a:rPr lang="en-US" baseline="0" smtClean="0"/>
              <a:t>10 minutes</a:t>
            </a:r>
            <a:endParaRPr lang="en-US" dirty="0" smtClean="0"/>
          </a:p>
          <a:p>
            <a:r>
              <a:rPr lang="en-US" dirty="0" smtClean="0"/>
              <a:t>--Kept application cross platform - optimized for desktop, but scales down to tablet and phone</a:t>
            </a:r>
          </a:p>
          <a:p>
            <a:r>
              <a:rPr lang="en-US" dirty="0" smtClean="0"/>
              <a:t>-Automate as much as possible</a:t>
            </a:r>
          </a:p>
          <a:p>
            <a:r>
              <a:rPr lang="en-US" dirty="0" smtClean="0"/>
              <a:t>-Create flexible system scale to our users technical abilities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1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-Currently, CED2AR runs two ways: on</a:t>
            </a:r>
            <a:r>
              <a:rPr lang="en-US" baseline="0" dirty="0" smtClean="0"/>
              <a:t> a server or as a desktop application</a:t>
            </a:r>
            <a:endParaRPr lang="en-US" dirty="0" smtClean="0"/>
          </a:p>
          <a:p>
            <a:r>
              <a:rPr lang="en-US" dirty="0" smtClean="0"/>
              <a:t>-Very similar look and feel, either setup is controlled through an internet browser</a:t>
            </a:r>
          </a:p>
          <a:p>
            <a:r>
              <a:rPr lang="en-US" dirty="0" smtClean="0"/>
              <a:t>-Same</a:t>
            </a:r>
            <a:r>
              <a:rPr lang="en-US" baseline="0" dirty="0" smtClean="0"/>
              <a:t> backend – code is almost identical</a:t>
            </a:r>
            <a:endParaRPr lang="en-US" dirty="0" smtClean="0"/>
          </a:p>
          <a:p>
            <a:r>
              <a:rPr lang="en-US" dirty="0" smtClean="0"/>
              <a:t>-Very few requirements - java 7, tomcat 7.</a:t>
            </a:r>
            <a:r>
              <a:rPr lang="en-US" baseline="0" dirty="0" smtClean="0"/>
              <a:t> common for most server environments</a:t>
            </a:r>
            <a:endParaRPr lang="en-US" dirty="0" smtClean="0"/>
          </a:p>
          <a:p>
            <a:r>
              <a:rPr lang="en-US" dirty="0" smtClean="0"/>
              <a:t>-The motivation for a local version was two fold:</a:t>
            </a:r>
          </a:p>
          <a:p>
            <a:r>
              <a:rPr lang="en-US" dirty="0" smtClean="0"/>
              <a:t>--Give users a sandbox environment to test ced2ar</a:t>
            </a:r>
          </a:p>
          <a:p>
            <a:r>
              <a:rPr lang="en-US" dirty="0" smtClean="0"/>
              <a:t>--Providing offline functionality for restricted access environments</a:t>
            </a:r>
            <a:br>
              <a:rPr lang="en-US" dirty="0" smtClean="0"/>
            </a:br>
            <a:r>
              <a:rPr lang="en-US" dirty="0" smtClean="0"/>
              <a:t>--Offloads</a:t>
            </a:r>
            <a:r>
              <a:rPr lang="en-US" baseline="0" dirty="0" smtClean="0"/>
              <a:t> the responsibility of security to the user’s computing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36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-User authenticates </a:t>
            </a:r>
          </a:p>
          <a:p>
            <a:r>
              <a:rPr lang="en-US" dirty="0" smtClean="0"/>
              <a:t>-User uploads partially complete DDI</a:t>
            </a:r>
          </a:p>
          <a:p>
            <a:r>
              <a:rPr lang="en-US" dirty="0" smtClean="0"/>
              <a:t>--They start</a:t>
            </a:r>
            <a:r>
              <a:rPr lang="en-US" baseline="0" dirty="0" smtClean="0"/>
              <a:t> with a dataset in SAS, STATA, or R, convert it to DDI</a:t>
            </a:r>
          </a:p>
          <a:p>
            <a:r>
              <a:rPr lang="en-US" baseline="0" dirty="0" smtClean="0"/>
              <a:t>--has values and variables, but little information on </a:t>
            </a:r>
          </a:p>
          <a:p>
            <a:endParaRPr lang="en-US" dirty="0" smtClean="0"/>
          </a:p>
          <a:p>
            <a:r>
              <a:rPr lang="en-US" dirty="0" smtClean="0"/>
              <a:t>-CED2AR validates the DDI, cleans up xml</a:t>
            </a:r>
          </a:p>
          <a:p>
            <a:r>
              <a:rPr lang="en-US" dirty="0" smtClean="0"/>
              <a:t>-Users access web forms to collaboratively edit codebooks</a:t>
            </a:r>
          </a:p>
          <a:p>
            <a:r>
              <a:rPr lang="en-US" dirty="0" smtClean="0"/>
              <a:t>-</a:t>
            </a:r>
            <a:r>
              <a:rPr lang="en-US" dirty="0" err="1" smtClean="0"/>
              <a:t>Everytime</a:t>
            </a:r>
            <a:r>
              <a:rPr lang="en-US" dirty="0" smtClean="0"/>
              <a:t> an edit is made, </a:t>
            </a:r>
            <a:r>
              <a:rPr lang="en-US" dirty="0" err="1" smtClean="0"/>
              <a:t>Git</a:t>
            </a:r>
            <a:r>
              <a:rPr lang="en-US" dirty="0" smtClean="0"/>
              <a:t> versions the changes</a:t>
            </a:r>
          </a:p>
          <a:p>
            <a:r>
              <a:rPr lang="en-US" dirty="0" smtClean="0"/>
              <a:t>-Changes are pushed to a remote location on a scheduled basis, or triggered at a threshold</a:t>
            </a:r>
            <a:r>
              <a:rPr lang="en-US" baseline="0" dirty="0" smtClean="0"/>
              <a:t> of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3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-Keeping the existing web application, add editing forms</a:t>
            </a:r>
          </a:p>
          <a:p>
            <a:r>
              <a:rPr lang="en-US" dirty="0" smtClean="0"/>
              <a:t>-Allow for external authentication</a:t>
            </a:r>
          </a:p>
          <a:p>
            <a:r>
              <a:rPr lang="en-US" dirty="0" smtClean="0"/>
              <a:t>-Version codebooks into source code repository, automatically schedule replication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604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-CED2AR has the framework to </a:t>
            </a:r>
            <a:r>
              <a:rPr lang="en-US" dirty="0" err="1" smtClean="0"/>
              <a:t>OpenID</a:t>
            </a:r>
            <a:r>
              <a:rPr lang="en-US" dirty="0" smtClean="0"/>
              <a:t> and </a:t>
            </a:r>
            <a:r>
              <a:rPr lang="en-US" dirty="0" err="1" smtClean="0"/>
              <a:t>OAuth</a:t>
            </a:r>
            <a:endParaRPr lang="en-US" dirty="0" smtClean="0"/>
          </a:p>
          <a:p>
            <a:r>
              <a:rPr lang="en-US" dirty="0" smtClean="0"/>
              <a:t>-Currently, we are using Google with </a:t>
            </a:r>
            <a:r>
              <a:rPr lang="en-US" dirty="0" err="1" smtClean="0"/>
              <a:t>OAuth</a:t>
            </a:r>
            <a:r>
              <a:rPr lang="en-US" dirty="0" smtClean="0"/>
              <a:t> as a provider</a:t>
            </a:r>
          </a:p>
          <a:p>
            <a:r>
              <a:rPr lang="en-US" dirty="0" smtClean="0"/>
              <a:t>-Identity management is defined within CED2AR. This includes permissions, roles, local user information,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33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-Validation is done against DDI 2.5 schema or our modified DDI 2.5 schema</a:t>
            </a:r>
          </a:p>
          <a:p>
            <a:r>
              <a:rPr lang="en-US" dirty="0" smtClean="0"/>
              <a:t>-CED2AR updates XML with dates, citation, and software used</a:t>
            </a:r>
          </a:p>
          <a:p>
            <a:r>
              <a:rPr lang="en-US" dirty="0" smtClean="0"/>
              <a:t>-CED2AR then indexes the codebook and assigns it an internal handle, giving the codebook a unique URI for the CED2AR instance. </a:t>
            </a:r>
          </a:p>
          <a:p>
            <a:r>
              <a:rPr lang="en-US" dirty="0" smtClean="0"/>
              <a:t>-Can later be linked to a digital object identifier.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2C24B-2006-4313-B3DE-5EBE1D41F8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26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0625_06_174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2" t="2963" r="5789"/>
          <a:stretch/>
        </p:blipFill>
        <p:spPr>
          <a:xfrm>
            <a:off x="-1" y="0"/>
            <a:ext cx="9144001" cy="686404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E882-6B05-4B8B-B16C-135FA7908E4B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3152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80_07_119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9" r="254"/>
          <a:stretch/>
        </p:blipFill>
        <p:spPr>
          <a:xfrm>
            <a:off x="-8468" y="200377"/>
            <a:ext cx="9144001" cy="66632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E6D01-F780-4E3C-A6F9-3CCBE398E397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2651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0957_12_052_selec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0"/>
          <a:stretch/>
        </p:blipFill>
        <p:spPr>
          <a:xfrm>
            <a:off x="0" y="211666"/>
            <a:ext cx="9144000" cy="66463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F3A-9603-447C-8FF5-D9AD38177F3D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28085" y="1828800"/>
            <a:ext cx="4777596" cy="1143000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328613" y="3200422"/>
            <a:ext cx="4137025" cy="10668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>
              <a:solidFill>
                <a:srgbClr val="FFFFFF"/>
              </a:solidFill>
              <a:latin typeface="+mn-lt"/>
              <a:cs typeface="Times"/>
            </a:endParaRPr>
          </a:p>
        </p:txBody>
      </p:sp>
      <p:pic>
        <p:nvPicPr>
          <p:cNvPr id="10" name="Picture 9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10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83B3C-45AB-40A6-8DED-BE3F4ADFA5FF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2438400"/>
            <a:ext cx="9144000" cy="2406650"/>
          </a:xfrm>
        </p:spPr>
        <p:txBody>
          <a:bodyPr/>
          <a:lstStyle>
            <a:lvl1pPr marL="0" indent="0" algn="ctr">
              <a:buNone/>
              <a:defRPr sz="32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0" y="1828800"/>
            <a:ext cx="9144000" cy="609600"/>
          </a:xfrm>
        </p:spPr>
        <p:txBody>
          <a:bodyPr>
            <a:normAutofit/>
          </a:bodyPr>
          <a:lstStyle>
            <a:lvl1pPr>
              <a:defRPr sz="2800" b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40298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A6538-41F1-4CC5-9157-C9B09165A0E7}" type="datetime1">
              <a:rPr lang="en-US" smtClean="0"/>
              <a:t>11/25/2014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u screen b31b1b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182033" y="402168"/>
            <a:ext cx="1384300" cy="1267968"/>
          </a:xfrm>
          <a:prstGeom prst="rect">
            <a:avLst/>
          </a:prstGeom>
        </p:spPr>
      </p:pic>
      <p:pic>
        <p:nvPicPr>
          <p:cNvPr id="9" name="Picture 8" descr="campus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3844"/>
            <a:ext cx="9144000" cy="3044156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4504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2AC6F-C81B-406B-9846-B34B47E99786}" type="datetime1">
              <a:rPr lang="en-US" smtClean="0"/>
              <a:t>11/25/2014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0" y="1219200"/>
            <a:ext cx="9144000" cy="1905001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accent2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/>
          </p:nvPr>
        </p:nvSpPr>
        <p:spPr>
          <a:xfrm>
            <a:off x="0" y="763091"/>
            <a:ext cx="9144000" cy="456109"/>
          </a:xfrm>
        </p:spPr>
        <p:txBody>
          <a:bodyPr>
            <a:noAutofit/>
          </a:bodyPr>
          <a:lstStyle>
            <a:lvl1pPr>
              <a:defRPr sz="2400" b="0" baseline="0">
                <a:solidFill>
                  <a:schemeClr val="accent3"/>
                </a:solidFill>
                <a:latin typeface="+mj-lt"/>
              </a:defRPr>
            </a:lvl1pPr>
          </a:lstStyle>
          <a:p>
            <a:endParaRPr lang="en-US" sz="2800" dirty="0" smtClean="0">
              <a:solidFill>
                <a:srgbClr val="A7998B"/>
              </a:solidFill>
              <a:latin typeface="+mj-lt"/>
              <a:cs typeface="Helvetica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3804549"/>
            <a:ext cx="9144000" cy="3044825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SESQUI_FullColor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4" t="22592" r="12367" b="46049"/>
          <a:stretch/>
        </p:blipFill>
        <p:spPr>
          <a:xfrm>
            <a:off x="285749" y="393126"/>
            <a:ext cx="2116667" cy="11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4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150C2-8272-425B-AB95-042F001B11E5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85750" y="1752600"/>
            <a:ext cx="8678863" cy="399891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5750" y="1066800"/>
            <a:ext cx="8677656" cy="6858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9" name="Picture 8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784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1631-B783-4207-A74A-4995C014AAE6}" type="datetime1">
              <a:rPr lang="en-US" smtClean="0"/>
              <a:t>11/25/2014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u white lrg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3" r="-704"/>
          <a:stretch/>
        </p:blipFill>
        <p:spPr>
          <a:xfrm>
            <a:off x="3871576" y="-157024"/>
            <a:ext cx="1370059" cy="522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9710"/>
            <a:ext cx="9144000" cy="53860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0" y="1298575"/>
            <a:ext cx="9144000" cy="5381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838200" y="2057400"/>
            <a:ext cx="7467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2" name="Picture 11" descr="cu screen b31b1b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374"/>
          <a:stretch/>
        </p:blipFill>
        <p:spPr>
          <a:xfrm>
            <a:off x="304800" y="304800"/>
            <a:ext cx="880533" cy="8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4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781B9-5295-4DC6-8164-0870CB687042}" type="datetime1">
              <a:rPr lang="en-US" smtClean="0"/>
              <a:t>11/25/2014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0889_10_C_l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" r="796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cu white lrg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6"/>
          <a:stretch/>
        </p:blipFill>
        <p:spPr>
          <a:xfrm>
            <a:off x="182033" y="402168"/>
            <a:ext cx="1299634" cy="1267968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9144000" cy="222250"/>
          </a:xfrm>
          <a:prstGeom prst="rect">
            <a:avLst/>
          </a:prstGeom>
          <a:solidFill>
            <a:srgbClr val="B31B1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1828800"/>
            <a:ext cx="4692650" cy="5842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1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D9B0-5741-4C04-ABFE-728442024426}" type="datetime1">
              <a:rPr lang="en-US" smtClean="0"/>
              <a:t>11/25/2014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5554C-9387-4378-80C2-5F7076CAC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0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51" r:id="rId4"/>
    <p:sldLayoutId id="2147483660" r:id="rId5"/>
    <p:sldLayoutId id="2147483664" r:id="rId6"/>
    <p:sldLayoutId id="2147483650" r:id="rId7"/>
    <p:sldLayoutId id="2147483657" r:id="rId8"/>
    <p:sldLayoutId id="2147483654" r:id="rId9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chapman.edu/~jipsen/mathml/asciimath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ncrn.cornell.edu/ced2ar-we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2600"/>
            <a:ext cx="7315200" cy="1143000"/>
          </a:xfrm>
          <a:solidFill>
            <a:srgbClr val="F8F8F8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Collaborative Editing of DDI Metadata: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The Latest from the CED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AR Project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2971800"/>
            <a:ext cx="8382000" cy="533400"/>
          </a:xfrm>
          <a:solidFill>
            <a:srgbClr val="F8F8F8">
              <a:alpha val="50196"/>
            </a:srgbClr>
          </a:solidFill>
          <a:ln>
            <a:noFill/>
          </a:ln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Benjamin </a:t>
            </a:r>
            <a:r>
              <a:rPr lang="en-US" i="1" dirty="0" smtClean="0">
                <a:solidFill>
                  <a:schemeClr val="tx1"/>
                </a:solidFill>
              </a:rPr>
              <a:t>Perry, </a:t>
            </a:r>
            <a:r>
              <a:rPr lang="en-US" i="1" dirty="0" err="1" smtClean="0">
                <a:solidFill>
                  <a:schemeClr val="tx1"/>
                </a:solidFill>
              </a:rPr>
              <a:t>Venkata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Kambhampaty</a:t>
            </a:r>
            <a:r>
              <a:rPr lang="en-US" i="1" dirty="0" smtClean="0">
                <a:solidFill>
                  <a:schemeClr val="tx1"/>
                </a:solidFill>
              </a:rPr>
              <a:t>, Kyle </a:t>
            </a:r>
            <a:r>
              <a:rPr lang="en-US" i="1" dirty="0" err="1" smtClean="0">
                <a:solidFill>
                  <a:schemeClr val="tx1"/>
                </a:solidFill>
              </a:rPr>
              <a:t>Brumsted</a:t>
            </a:r>
            <a:r>
              <a:rPr lang="en-US" i="1" dirty="0" smtClean="0">
                <a:solidFill>
                  <a:schemeClr val="tx1"/>
                </a:solidFill>
              </a:rPr>
              <a:t>, </a:t>
            </a:r>
            <a:r>
              <a:rPr lang="en-US" i="1" dirty="0">
                <a:solidFill>
                  <a:schemeClr val="tx1"/>
                </a:solidFill>
              </a:rPr>
              <a:t>Lars </a:t>
            </a:r>
            <a:r>
              <a:rPr lang="en-US" i="1" dirty="0" err="1" smtClean="0">
                <a:solidFill>
                  <a:schemeClr val="tx1"/>
                </a:solidFill>
              </a:rPr>
              <a:t>Vilhuber</a:t>
            </a:r>
            <a:r>
              <a:rPr lang="en-US" i="1" dirty="0" smtClean="0">
                <a:solidFill>
                  <a:schemeClr val="tx1"/>
                </a:solidFill>
              </a:rPr>
              <a:t>, William </a:t>
            </a:r>
            <a:r>
              <a:rPr lang="en-US" i="1" dirty="0">
                <a:solidFill>
                  <a:schemeClr val="tx1"/>
                </a:solidFill>
              </a:rPr>
              <a:t>C.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7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Validates against DDI 2.5 schema</a:t>
            </a:r>
          </a:p>
          <a:p>
            <a:r>
              <a:rPr lang="en-US" sz="2800" dirty="0" smtClean="0"/>
              <a:t>Inserts dates, citations, software references, etc.</a:t>
            </a:r>
            <a:endParaRPr lang="en-US" sz="2800" dirty="0"/>
          </a:p>
          <a:p>
            <a:r>
              <a:rPr lang="en-US" sz="2800" dirty="0" smtClean="0"/>
              <a:t>Indexes and assigns codebook internal handle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Uploading and Ingest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Uploading and Ingest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981200"/>
            <a:ext cx="5074653" cy="396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User searches or browses</a:t>
            </a:r>
          </a:p>
          <a:p>
            <a:r>
              <a:rPr lang="en-US" sz="2800" dirty="0" smtClean="0"/>
              <a:t>Web forms provide control over content</a:t>
            </a:r>
          </a:p>
          <a:p>
            <a:r>
              <a:rPr lang="en-US" sz="2800" dirty="0" smtClean="0"/>
              <a:t>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supports basic HTML and </a:t>
            </a:r>
            <a:r>
              <a:rPr lang="en-US" sz="2800" dirty="0" smtClean="0">
                <a:hlinkClick r:id="rId3"/>
              </a:rPr>
              <a:t>ASCII </a:t>
            </a:r>
            <a:r>
              <a:rPr lang="en-US" sz="2800" dirty="0" smtClean="0">
                <a:hlinkClick r:id="rId3"/>
              </a:rPr>
              <a:t>math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Editing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50121" b="14358"/>
          <a:stretch/>
        </p:blipFill>
        <p:spPr>
          <a:xfrm>
            <a:off x="4495800" y="3867499"/>
            <a:ext cx="4467606" cy="2076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963" y="3830165"/>
            <a:ext cx="3991237" cy="21134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9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Editing Process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590800"/>
            <a:ext cx="6102227" cy="2312656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1"/>
            <a:ext cx="8678863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Built in documentation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Editing Process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7600"/>
          <a:stretch/>
        </p:blipFill>
        <p:spPr>
          <a:xfrm>
            <a:off x="1600200" y="2590800"/>
            <a:ext cx="5355301" cy="3924300"/>
          </a:xfrm>
          <a:prstGeom prst="rect">
            <a:avLst/>
          </a:prstGeom>
        </p:spPr>
      </p:pic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1"/>
            <a:ext cx="8678863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Editing a variable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0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Editing Process</a:t>
            </a:r>
            <a:endParaRPr lang="en-US" dirty="0"/>
          </a:p>
        </p:txBody>
      </p:sp>
      <p:sp>
        <p:nvSpPr>
          <p:cNvPr id="4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752601"/>
            <a:ext cx="8678863" cy="6858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Control over multiple access levels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14600"/>
            <a:ext cx="6547433" cy="30517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9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Uses </a:t>
            </a:r>
            <a:r>
              <a:rPr lang="en-US" sz="2800" dirty="0" err="1" smtClean="0"/>
              <a:t>Git</a:t>
            </a:r>
            <a:r>
              <a:rPr lang="en-US" sz="2800" dirty="0" smtClean="0"/>
              <a:t>, a distributed version control system</a:t>
            </a:r>
          </a:p>
          <a:p>
            <a:r>
              <a:rPr lang="en-US" sz="2800" dirty="0" smtClean="0"/>
              <a:t>Scheduled tasks check for changes</a:t>
            </a:r>
          </a:p>
          <a:p>
            <a:r>
              <a:rPr lang="en-US" sz="2800" dirty="0" smtClean="0"/>
              <a:t>Once changes exceed threshold, they are pushed</a:t>
            </a:r>
          </a:p>
          <a:p>
            <a:r>
              <a:rPr lang="en-US" sz="2800" dirty="0" smtClean="0"/>
              <a:t>Pending changes are pushed after a time limit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Versioning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00596"/>
            <a:ext cx="8153400" cy="17906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Our implementation uses </a:t>
            </a:r>
            <a:r>
              <a:rPr lang="en-US" sz="2800" dirty="0" err="1" smtClean="0"/>
              <a:t>Bitbucket</a:t>
            </a:r>
            <a:endParaRPr lang="en-US" sz="2800" dirty="0" smtClean="0"/>
          </a:p>
          <a:p>
            <a:r>
              <a:rPr lang="en-US" sz="2800" dirty="0" smtClean="0"/>
              <a:t>Commit messages describe changes</a:t>
            </a:r>
          </a:p>
          <a:p>
            <a:r>
              <a:rPr lang="en-US" sz="2800" dirty="0" smtClean="0"/>
              <a:t>Users linked by email address</a:t>
            </a:r>
          </a:p>
          <a:p>
            <a:r>
              <a:rPr lang="en-US" sz="2800" dirty="0" smtClean="0"/>
              <a:t>Commit hashes are stored on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Remote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Viewing version history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Versioning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67000"/>
            <a:ext cx="4090988" cy="384474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Remote Location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81200"/>
            <a:ext cx="6172200" cy="44016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9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Introduction</a:t>
            </a:r>
          </a:p>
          <a:p>
            <a:r>
              <a:rPr lang="en-US" sz="2800" dirty="0" smtClean="0"/>
              <a:t>Problem</a:t>
            </a:r>
          </a:p>
          <a:p>
            <a:r>
              <a:rPr lang="en-US" sz="2800" dirty="0" smtClean="0"/>
              <a:t>Solution</a:t>
            </a:r>
          </a:p>
          <a:p>
            <a:r>
              <a:rPr lang="en-US" sz="2800" dirty="0" smtClean="0"/>
              <a:t>Implementation</a:t>
            </a:r>
          </a:p>
          <a:p>
            <a:r>
              <a:rPr lang="en-US" sz="2800" dirty="0" smtClean="0"/>
              <a:t>Future Work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6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3676650" y="3505200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 Repo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191000" y="2445496"/>
            <a:ext cx="0" cy="90730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276600" y="1245135"/>
            <a:ext cx="1943100" cy="105136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CED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AR Server 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20</a:t>
            </a:fld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762000" y="5696339"/>
            <a:ext cx="1943100" cy="84257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CED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AR Desktop Instance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446776" y="5723770"/>
            <a:ext cx="1943100" cy="84257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CED</a:t>
            </a:r>
            <a:r>
              <a:rPr lang="en-US" baseline="30000" dirty="0" smtClean="0">
                <a:solidFill>
                  <a:schemeClr val="accent2"/>
                </a:solidFill>
              </a:rPr>
              <a:t>2</a:t>
            </a:r>
            <a:r>
              <a:rPr lang="en-US" dirty="0" smtClean="0">
                <a:solidFill>
                  <a:schemeClr val="accent2"/>
                </a:solidFill>
              </a:rPr>
              <a:t>AR Desktop Instance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43400" y="2445496"/>
            <a:ext cx="0" cy="90730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905375" y="4648202"/>
            <a:ext cx="1181100" cy="98705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447925" y="4648200"/>
            <a:ext cx="1143000" cy="98705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286000" y="4587113"/>
            <a:ext cx="1143000" cy="95021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067300" y="4559684"/>
            <a:ext cx="1181100" cy="9776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56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Focusing on crowdsourcing</a:t>
            </a:r>
          </a:p>
          <a:p>
            <a:r>
              <a:rPr lang="en-US" sz="2800" dirty="0" smtClean="0"/>
              <a:t>Enhancements </a:t>
            </a:r>
            <a:r>
              <a:rPr lang="en-US" sz="2800" dirty="0" smtClean="0"/>
              <a:t>to our DDI editor</a:t>
            </a:r>
          </a:p>
          <a:p>
            <a:r>
              <a:rPr lang="en-US" sz="2800" dirty="0" smtClean="0"/>
              <a:t>Open a demo up to the public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85750" y="1828800"/>
            <a:ext cx="4692650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Thank you! </a:t>
            </a:r>
          </a:p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52400" y="6019800"/>
            <a:ext cx="5181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ced2ar-devs-l@cornell.edu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Funded by NSF grant #1131848</a:t>
            </a:r>
            <a:endParaRPr lang="en-US" sz="2800" i="1" dirty="0" smtClean="0"/>
          </a:p>
          <a:p>
            <a:r>
              <a:rPr lang="en-US" sz="2800" dirty="0" smtClean="0"/>
              <a:t>Lightweight, DDI driven web </a:t>
            </a:r>
            <a:r>
              <a:rPr lang="en-US" sz="2800" dirty="0" smtClean="0"/>
              <a:t>application</a:t>
            </a:r>
          </a:p>
          <a:p>
            <a:r>
              <a:rPr lang="en-US" sz="2800" dirty="0" smtClean="0"/>
              <a:t>Designed specifically for custom DDI schema</a:t>
            </a:r>
            <a:endParaRPr lang="en-US" sz="2800" dirty="0" smtClean="0"/>
          </a:p>
          <a:p>
            <a:r>
              <a:rPr lang="en-US" sz="2800" dirty="0" smtClean="0"/>
              <a:t>Enables search and browsing across codebooks</a:t>
            </a:r>
          </a:p>
          <a:p>
            <a:r>
              <a:rPr lang="en-US" sz="2800" dirty="0" smtClean="0"/>
              <a:t>Provides an open API for developers</a:t>
            </a:r>
          </a:p>
          <a:p>
            <a:r>
              <a:rPr lang="en-US" sz="2800" dirty="0" smtClean="0"/>
              <a:t>Online at </a:t>
            </a:r>
            <a:r>
              <a:rPr lang="en-US" sz="2800" dirty="0" smtClean="0">
                <a:solidFill>
                  <a:srgbClr val="0070C0"/>
                </a:solidFill>
                <a:hlinkClick r:id="rId3"/>
              </a:rPr>
              <a:t>www2.ncrn.cornell.edu/ced2ar-web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CED</a:t>
            </a:r>
            <a:r>
              <a:rPr lang="en-US" baseline="30000" dirty="0" smtClean="0"/>
              <a:t>2</a:t>
            </a:r>
            <a:r>
              <a:rPr lang="en-US" dirty="0" smtClean="0"/>
              <a:t>AR?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Infrastructure disconnected from curation process</a:t>
            </a:r>
          </a:p>
          <a:p>
            <a:r>
              <a:rPr lang="en-US" sz="2800" dirty="0" smtClean="0"/>
              <a:t>Researchers not familiar with XML and DDI</a:t>
            </a:r>
          </a:p>
          <a:p>
            <a:r>
              <a:rPr lang="en-US" sz="2800" dirty="0" smtClean="0"/>
              <a:t>Metadata was not being preserved</a:t>
            </a:r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Build from existing application</a:t>
            </a:r>
          </a:p>
          <a:p>
            <a:r>
              <a:rPr lang="en-US" sz="2800" dirty="0" smtClean="0"/>
              <a:t>Keep lightweight infrastructure</a:t>
            </a:r>
          </a:p>
          <a:p>
            <a:r>
              <a:rPr lang="en-US" sz="2800" dirty="0" smtClean="0"/>
              <a:t>Automate as much as possible</a:t>
            </a:r>
          </a:p>
          <a:p>
            <a:r>
              <a:rPr lang="en-US" sz="2800" dirty="0" smtClean="0"/>
              <a:t>Prevent steep learning curve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3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230558" y="2589402"/>
            <a:ext cx="2057400" cy="3886200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496209" y="3077886"/>
            <a:ext cx="1524000" cy="100161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Application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1698943" y="4799202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Database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144958" y="4189602"/>
            <a:ext cx="0" cy="5016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73558" y="4189603"/>
            <a:ext cx="0" cy="452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04481" y="2645900"/>
            <a:ext cx="1707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Tomcat </a:t>
            </a:r>
            <a:r>
              <a:rPr lang="en-US" dirty="0" smtClean="0">
                <a:solidFill>
                  <a:schemeClr val="accent2"/>
                </a:solidFill>
              </a:rPr>
              <a:t>7 Server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410200" y="2590800"/>
            <a:ext cx="2057400" cy="3886200"/>
          </a:xfrm>
          <a:prstGeom prst="roundRect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675851" y="3079284"/>
            <a:ext cx="1524000" cy="100161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Web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Application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Flowchart: Magnetic Disk 25"/>
          <p:cNvSpPr/>
          <p:nvPr/>
        </p:nvSpPr>
        <p:spPr>
          <a:xfrm>
            <a:off x="5878585" y="4800600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Database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324600" y="4191000"/>
            <a:ext cx="0" cy="50167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53200" y="4191001"/>
            <a:ext cx="0" cy="45248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957591" y="2647298"/>
            <a:ext cx="960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JAR file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15159" y="1946733"/>
            <a:ext cx="3124201" cy="50254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800" dirty="0" smtClean="0"/>
              <a:t>Server Instance</a:t>
            </a:r>
          </a:p>
          <a:p>
            <a:endParaRPr lang="en-US" sz="2800" dirty="0"/>
          </a:p>
        </p:txBody>
      </p:sp>
      <p:sp>
        <p:nvSpPr>
          <p:cNvPr id="33" name="Text Placeholder 1"/>
          <p:cNvSpPr txBox="1">
            <a:spLocks/>
          </p:cNvSpPr>
          <p:nvPr/>
        </p:nvSpPr>
        <p:spPr>
          <a:xfrm>
            <a:off x="4887984" y="1965608"/>
            <a:ext cx="3124201" cy="5025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 smtClean="0"/>
              <a:t>Desktop Instance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2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User logs into 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User uploads </a:t>
            </a:r>
            <a:r>
              <a:rPr lang="en-US" sz="2800" dirty="0" smtClean="0"/>
              <a:t>sparse DDI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validates and cleans DDI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Users edit codebooks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Git</a:t>
            </a:r>
            <a:r>
              <a:rPr lang="en-US" sz="2800" dirty="0" smtClean="0"/>
              <a:t> passively versions edits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Changes are pushed to remote location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4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7391400" y="4572000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Remote Repo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Flowchart: Magnetic Disk 5"/>
          <p:cNvSpPr/>
          <p:nvPr/>
        </p:nvSpPr>
        <p:spPr>
          <a:xfrm>
            <a:off x="4114800" y="4571999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Local</a:t>
            </a:r>
          </a:p>
          <a:p>
            <a:pPr algn="ctr"/>
            <a:r>
              <a:rPr lang="en-US" dirty="0" smtClean="0">
                <a:solidFill>
                  <a:schemeClr val="accent2"/>
                </a:solidFill>
              </a:rPr>
              <a:t>Repo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410200" y="5295899"/>
            <a:ext cx="190500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81000" y="2286000"/>
            <a:ext cx="1943100" cy="1001611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Web Application + Editing Forms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076700" y="2046608"/>
            <a:ext cx="2590800" cy="57570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3</a:t>
            </a:r>
            <a:r>
              <a:rPr lang="en-US" baseline="30000" dirty="0" smtClean="0">
                <a:solidFill>
                  <a:schemeClr val="accent2"/>
                </a:solidFill>
              </a:rPr>
              <a:t>rd</a:t>
            </a:r>
            <a:r>
              <a:rPr lang="en-US" dirty="0" smtClean="0">
                <a:solidFill>
                  <a:schemeClr val="accent2"/>
                </a:solidFill>
              </a:rPr>
              <a:t> Party Authentication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95500" y="5295898"/>
            <a:ext cx="190500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/>
          <p:cNvSpPr/>
          <p:nvPr/>
        </p:nvSpPr>
        <p:spPr>
          <a:xfrm>
            <a:off x="773185" y="4581087"/>
            <a:ext cx="1143000" cy="1447800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Database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219200" y="3440091"/>
            <a:ext cx="0" cy="10330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447800" y="3390900"/>
            <a:ext cx="0" cy="103307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514600" y="2933699"/>
            <a:ext cx="1524000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514600" y="2705100"/>
            <a:ext cx="1447800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4076700" y="2995345"/>
            <a:ext cx="2590800" cy="575263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Internal Authentication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6700" y="2622311"/>
            <a:ext cx="2590800" cy="37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8</a:t>
            </a:fld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2773434" y="5061792"/>
            <a:ext cx="503166" cy="468211"/>
            <a:chOff x="2773434" y="5061792"/>
            <a:chExt cx="503166" cy="468211"/>
          </a:xfrm>
        </p:grpSpPr>
        <p:sp>
          <p:nvSpPr>
            <p:cNvPr id="30" name="Oval 29"/>
            <p:cNvSpPr/>
            <p:nvPr/>
          </p:nvSpPr>
          <p:spPr>
            <a:xfrm>
              <a:off x="2773434" y="5061792"/>
              <a:ext cx="503166" cy="468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>
              <a:off x="3025017" y="5295898"/>
              <a:ext cx="194415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3025017" y="5116876"/>
              <a:ext cx="0" cy="1790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6111117" y="5070881"/>
            <a:ext cx="503166" cy="468211"/>
            <a:chOff x="2773434" y="5061792"/>
            <a:chExt cx="503166" cy="468211"/>
          </a:xfrm>
        </p:grpSpPr>
        <p:sp>
          <p:nvSpPr>
            <p:cNvPr id="76" name="Oval 75"/>
            <p:cNvSpPr/>
            <p:nvPr/>
          </p:nvSpPr>
          <p:spPr>
            <a:xfrm>
              <a:off x="2773434" y="5061792"/>
              <a:ext cx="503166" cy="46821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>
              <a:off x="3025017" y="5295898"/>
              <a:ext cx="194415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3025017" y="5116876"/>
              <a:ext cx="0" cy="1790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132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Support </a:t>
            </a:r>
            <a:r>
              <a:rPr lang="en-US" sz="2800" dirty="0" err="1" smtClean="0"/>
              <a:t>OpenID</a:t>
            </a:r>
            <a:r>
              <a:rPr lang="en-US" sz="2800" dirty="0" smtClean="0"/>
              <a:t> and OAuth2</a:t>
            </a:r>
          </a:p>
          <a:p>
            <a:pPr lvl="1"/>
            <a:r>
              <a:rPr lang="en-US" sz="2400" dirty="0" smtClean="0"/>
              <a:t>Currently using Google with OAuth2</a:t>
            </a:r>
          </a:p>
          <a:p>
            <a:r>
              <a:rPr lang="en-US" sz="2800" dirty="0" smtClean="0"/>
              <a:t>CED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AR handles identity management</a:t>
            </a:r>
            <a:br>
              <a:rPr lang="en-US" sz="2800" dirty="0" smtClean="0"/>
            </a:br>
            <a:endParaRPr lang="en-US" sz="2800" dirty="0" smtClean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Authentication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86200"/>
            <a:ext cx="6567297" cy="20715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54C-9387-4378-80C2-5F7076CAC9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B31B1B"/>
      </a:accent1>
      <a:accent2>
        <a:srgbClr val="4D4F53"/>
      </a:accent2>
      <a:accent3>
        <a:srgbClr val="A2998B"/>
      </a:accent3>
      <a:accent4>
        <a:srgbClr val="EF9595"/>
      </a:accent4>
      <a:accent5>
        <a:srgbClr val="7D7364"/>
      </a:accent5>
      <a:accent6>
        <a:srgbClr val="A8B1C4"/>
      </a:accent6>
      <a:hlink>
        <a:srgbClr val="3B4558"/>
      </a:hlink>
      <a:folHlink>
        <a:srgbClr val="596784"/>
      </a:folHlink>
    </a:clrScheme>
    <a:fontScheme name="Custom 2">
      <a:majorFont>
        <a:latin typeface="Helvetica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1244</Words>
  <Application>Microsoft Office PowerPoint</Application>
  <PresentationFormat>On-screen Show (4:3)</PresentationFormat>
  <Paragraphs>226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</vt:lpstr>
      <vt:lpstr>Times</vt:lpstr>
      <vt:lpstr>Office Theme</vt:lpstr>
      <vt:lpstr>Collaborative Editing of DDI Metadata:  The Latest from the CED2AR Project</vt:lpstr>
      <vt:lpstr>Outline</vt:lpstr>
      <vt:lpstr>What is CED2AR?</vt:lpstr>
      <vt:lpstr>The Challenge</vt:lpstr>
      <vt:lpstr>The Solution</vt:lpstr>
      <vt:lpstr>Current Architecture</vt:lpstr>
      <vt:lpstr>Process</vt:lpstr>
      <vt:lpstr>Structure</vt:lpstr>
      <vt:lpstr>1. Authentication</vt:lpstr>
      <vt:lpstr>2. Uploading and Ingest</vt:lpstr>
      <vt:lpstr>2. Uploading and Ingest</vt:lpstr>
      <vt:lpstr>3. Editing Process</vt:lpstr>
      <vt:lpstr>4. Editing Process</vt:lpstr>
      <vt:lpstr>4. Editing Process</vt:lpstr>
      <vt:lpstr>4. Editing Process</vt:lpstr>
      <vt:lpstr>5. Versioning</vt:lpstr>
      <vt:lpstr>6. Remote Location</vt:lpstr>
      <vt:lpstr>6. Versioning</vt:lpstr>
      <vt:lpstr>6. Remote Location</vt:lpstr>
      <vt:lpstr>Use Case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J. Lind</dc:creator>
  <cp:lastModifiedBy>Ben Perry</cp:lastModifiedBy>
  <cp:revision>115</cp:revision>
  <dcterms:created xsi:type="dcterms:W3CDTF">2014-05-07T13:58:10Z</dcterms:created>
  <dcterms:modified xsi:type="dcterms:W3CDTF">2014-11-25T21:16:43Z</dcterms:modified>
</cp:coreProperties>
</file>